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3" r:id="rId1"/>
  </p:sldMasterIdLst>
  <p:notesMasterIdLst>
    <p:notesMasterId r:id="rId28"/>
  </p:notesMasterIdLst>
  <p:handoutMasterIdLst>
    <p:handoutMasterId r:id="rId29"/>
  </p:handoutMasterIdLst>
  <p:sldIdLst>
    <p:sldId id="283" r:id="rId2"/>
    <p:sldId id="356" r:id="rId3"/>
    <p:sldId id="398" r:id="rId4"/>
    <p:sldId id="399" r:id="rId5"/>
    <p:sldId id="395" r:id="rId6"/>
    <p:sldId id="386" r:id="rId7"/>
    <p:sldId id="418" r:id="rId8"/>
    <p:sldId id="393" r:id="rId9"/>
    <p:sldId id="364" r:id="rId10"/>
    <p:sldId id="401" r:id="rId11"/>
    <p:sldId id="387" r:id="rId12"/>
    <p:sldId id="405" r:id="rId13"/>
    <p:sldId id="406" r:id="rId14"/>
    <p:sldId id="403" r:id="rId15"/>
    <p:sldId id="407" r:id="rId16"/>
    <p:sldId id="408" r:id="rId17"/>
    <p:sldId id="409" r:id="rId18"/>
    <p:sldId id="410" r:id="rId19"/>
    <p:sldId id="411" r:id="rId20"/>
    <p:sldId id="413" r:id="rId21"/>
    <p:sldId id="414" r:id="rId22"/>
    <p:sldId id="415" r:id="rId23"/>
    <p:sldId id="416" r:id="rId24"/>
    <p:sldId id="417" r:id="rId25"/>
    <p:sldId id="419" r:id="rId26"/>
    <p:sldId id="391" r:id="rId27"/>
  </p:sldIdLst>
  <p:sldSz cx="9906000" cy="6858000" type="A4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800000"/>
    <a:srgbClr val="0000FF"/>
    <a:srgbClr val="FF7C80"/>
    <a:srgbClr val="00FFFF"/>
    <a:srgbClr val="E1A5C4"/>
    <a:srgbClr val="FFFFCC"/>
    <a:srgbClr val="FFCCCC"/>
    <a:srgbClr val="FF99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4707" autoAdjust="0"/>
  </p:normalViewPr>
  <p:slideViewPr>
    <p:cSldViewPr snapToGrid="0">
      <p:cViewPr varScale="1">
        <p:scale>
          <a:sx n="118" d="100"/>
          <a:sy n="118" d="100"/>
        </p:scale>
        <p:origin x="222" y="96"/>
      </p:cViewPr>
      <p:guideLst>
        <p:guide orient="horz" pos="2160"/>
        <p:guide pos="3840"/>
        <p:guide orient="horz" pos="22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4303312" cy="340264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6" y="1"/>
            <a:ext cx="4303312" cy="340264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BE2D5EC1-63C8-4027-8619-BE22DD9D59D1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6457411"/>
            <a:ext cx="4303312" cy="340264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6" y="6457411"/>
            <a:ext cx="4303312" cy="340264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4975DD5E-AF19-4783-825C-195B63079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476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5"/>
            <a:ext cx="4302231" cy="34106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702" y="5"/>
            <a:ext cx="4302231" cy="34106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0522A922-EFFD-4975-A957-DA9D0BC48963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49313"/>
            <a:ext cx="3314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6"/>
            <a:ext cx="7942580" cy="2676585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6456613"/>
            <a:ext cx="4302231" cy="341064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702" y="6456613"/>
            <a:ext cx="4302231" cy="341064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43D5CF87-8609-4BB7-8648-8C24FF58A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51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27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077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06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267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629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395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505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244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795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051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871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7173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005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05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0178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5528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961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202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531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749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062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791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213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046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CF87-8609-4BB7-8648-8C24FF58A8F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85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BFA7-2FF1-4306-84D6-42B9A17033D5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8A13-AE65-43EF-993D-4C4120333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BFA7-2FF1-4306-84D6-42B9A17033D5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8A13-AE65-43EF-993D-4C4120333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BFA7-2FF1-4306-84D6-42B9A17033D5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8A13-AE65-43EF-993D-4C4120333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BFA7-2FF1-4306-84D6-42B9A17033D5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8A13-AE65-43EF-993D-4C4120333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BFA7-2FF1-4306-84D6-42B9A17033D5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8A13-AE65-43EF-993D-4C4120333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BFA7-2FF1-4306-84D6-42B9A17033D5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8A13-AE65-43EF-993D-4C4120333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BFA7-2FF1-4306-84D6-42B9A17033D5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8A13-AE65-43EF-993D-4C4120333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BFA7-2FF1-4306-84D6-42B9A17033D5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8A13-AE65-43EF-993D-4C4120333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BFA7-2FF1-4306-84D6-42B9A17033D5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8A13-AE65-43EF-993D-4C4120333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BFA7-2FF1-4306-84D6-42B9A17033D5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8A13-AE65-43EF-993D-4C4120333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BFA7-2FF1-4306-84D6-42B9A17033D5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8A13-AE65-43EF-993D-4C4120333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EBFA7-2FF1-4306-84D6-42B9A17033D5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E8A13-AE65-43EF-993D-4C4120333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EED7B98D208670F18A8116A83708EBF947430FA0EBB100315873694DD2F5C5809C4960CF3AF78C69965446BADB88949521BB0DC89A98A877w4wF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consultantplus://offline/ref=EED7B98D208670F18A8116A83708EBF947430FA0EBB100315873694DD2F5C5809C4960CF3AF78E689F5446BADB88949521BB0DC89A98A877w4wFH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kadastr.ru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24050" y="2430639"/>
            <a:ext cx="9457899" cy="153502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кадастровая оценка в Ленинградской области</a:t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0" y="0"/>
            <a:ext cx="9906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одзаголовок 2"/>
          <p:cNvSpPr txBox="1">
            <a:spLocks/>
          </p:cNvSpPr>
          <p:nvPr/>
        </p:nvSpPr>
        <p:spPr>
          <a:xfrm>
            <a:off x="6849533" y="6405916"/>
            <a:ext cx="2879044" cy="3429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0488" lvl="5" indent="-90488" algn="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ГБУ ЛО «ЛенКадОценка»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044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9906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25" y="-2563"/>
            <a:ext cx="446290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10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939800" y="3056467"/>
            <a:ext cx="1921933" cy="643466"/>
          </a:xfrm>
          <a:custGeom>
            <a:avLst/>
            <a:gdLst>
              <a:gd name="connsiteX0" fmla="*/ 0 w 1921933"/>
              <a:gd name="connsiteY0" fmla="*/ 626533 h 643466"/>
              <a:gd name="connsiteX1" fmla="*/ 397933 w 1921933"/>
              <a:gd name="connsiteY1" fmla="*/ 0 h 643466"/>
              <a:gd name="connsiteX2" fmla="*/ 1921933 w 1921933"/>
              <a:gd name="connsiteY2" fmla="*/ 0 h 643466"/>
              <a:gd name="connsiteX3" fmla="*/ 1278467 w 1921933"/>
              <a:gd name="connsiteY3" fmla="*/ 643466 h 64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933" h="643466">
                <a:moveTo>
                  <a:pt x="0" y="626533"/>
                </a:moveTo>
                <a:lnTo>
                  <a:pt x="397933" y="0"/>
                </a:lnTo>
                <a:lnTo>
                  <a:pt x="1921933" y="0"/>
                </a:lnTo>
                <a:lnTo>
                  <a:pt x="1278467" y="6434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418" y="1156665"/>
            <a:ext cx="8831160" cy="4915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252133" y="507903"/>
            <a:ext cx="66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Цифровая карта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Ленинградской области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6849533" y="6405916"/>
            <a:ext cx="2879044" cy="3429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0488" lvl="5" indent="-90488" algn="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ГБУ ЛО «ЛенКадОценка»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45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9906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25" y="-2563"/>
            <a:ext cx="461291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11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939800" y="3056467"/>
            <a:ext cx="1921933" cy="643466"/>
          </a:xfrm>
          <a:custGeom>
            <a:avLst/>
            <a:gdLst>
              <a:gd name="connsiteX0" fmla="*/ 0 w 1921933"/>
              <a:gd name="connsiteY0" fmla="*/ 626533 h 643466"/>
              <a:gd name="connsiteX1" fmla="*/ 397933 w 1921933"/>
              <a:gd name="connsiteY1" fmla="*/ 0 h 643466"/>
              <a:gd name="connsiteX2" fmla="*/ 1921933 w 1921933"/>
              <a:gd name="connsiteY2" fmla="*/ 0 h 643466"/>
              <a:gd name="connsiteX3" fmla="*/ 1278467 w 1921933"/>
              <a:gd name="connsiteY3" fmla="*/ 643466 h 64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933" h="643466">
                <a:moveTo>
                  <a:pt x="0" y="626533"/>
                </a:moveTo>
                <a:lnTo>
                  <a:pt x="397933" y="0"/>
                </a:lnTo>
                <a:lnTo>
                  <a:pt x="1921933" y="0"/>
                </a:lnTo>
                <a:lnTo>
                  <a:pt x="1278467" y="6434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233" y="1098620"/>
            <a:ext cx="5312234" cy="345560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3380" y="2953595"/>
            <a:ext cx="4787011" cy="311870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5638800" y="120416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Зоны 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социальной инфраструктуры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18934" y="4800680"/>
            <a:ext cx="3188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Зоны 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инженерной инфраструктуры </a:t>
            </a:r>
            <a:endParaRPr lang="ru-RU" sz="2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82765" y="1401662"/>
            <a:ext cx="1454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Ладожское озеро</a:t>
            </a:r>
            <a:endParaRPr lang="ru-RU" sz="12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19337766">
            <a:off x="479815" y="2638600"/>
            <a:ext cx="1454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Р. Нева</a:t>
            </a:r>
            <a:endParaRPr lang="ru-RU" sz="12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337766">
            <a:off x="4911348" y="4088341"/>
            <a:ext cx="1454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Р. Нева</a:t>
            </a:r>
            <a:endParaRPr lang="ru-RU" sz="12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03748" y="3171591"/>
            <a:ext cx="1454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Ладожское озеро</a:t>
            </a:r>
            <a:endParaRPr lang="ru-RU" sz="12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6849533" y="6405916"/>
            <a:ext cx="2879044" cy="3429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0488" lvl="5" indent="-90488" algn="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ГБУ ЛО «ЛенКадОценка»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836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9906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25" y="-2563"/>
            <a:ext cx="396413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12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939800" y="3056467"/>
            <a:ext cx="1921933" cy="643466"/>
          </a:xfrm>
          <a:custGeom>
            <a:avLst/>
            <a:gdLst>
              <a:gd name="connsiteX0" fmla="*/ 0 w 1921933"/>
              <a:gd name="connsiteY0" fmla="*/ 626533 h 643466"/>
              <a:gd name="connsiteX1" fmla="*/ 397933 w 1921933"/>
              <a:gd name="connsiteY1" fmla="*/ 0 h 643466"/>
              <a:gd name="connsiteX2" fmla="*/ 1921933 w 1921933"/>
              <a:gd name="connsiteY2" fmla="*/ 0 h 643466"/>
              <a:gd name="connsiteX3" fmla="*/ 1278467 w 1921933"/>
              <a:gd name="connsiteY3" fmla="*/ 643466 h 64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933" h="643466">
                <a:moveTo>
                  <a:pt x="0" y="626533"/>
                </a:moveTo>
                <a:lnTo>
                  <a:pt x="397933" y="0"/>
                </a:lnTo>
                <a:lnTo>
                  <a:pt x="1921933" y="0"/>
                </a:lnTo>
                <a:lnTo>
                  <a:pt x="1278467" y="6434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143063" y="436649"/>
            <a:ext cx="7055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 цен предложений промышленных ЗУ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6849533" y="6405916"/>
            <a:ext cx="2879044" cy="3429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0488" lvl="5" indent="-90488" algn="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ГБУ ЛО «ЛенКадОценка»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838" y="952982"/>
            <a:ext cx="5254289" cy="3752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27" y="2804266"/>
            <a:ext cx="4319450" cy="3348122"/>
          </a:xfrm>
          <a:prstGeom prst="rect">
            <a:avLst/>
          </a:prstGeom>
          <a:noFill/>
          <a:ln>
            <a:noFill/>
            <a:prstDash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500159" y="1270657"/>
            <a:ext cx="42139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 цен предложений ЗУ под объекты 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промышленного использования 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(объекты инфраструктуры)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86184" y="4946450"/>
            <a:ext cx="42139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 цен предложений ЗУ под объекты 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промышленного использования 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(объекты инфраструктуры), 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использованные в модели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60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9906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25" y="-2563"/>
            <a:ext cx="396413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13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939800" y="3056467"/>
            <a:ext cx="1921933" cy="643466"/>
          </a:xfrm>
          <a:custGeom>
            <a:avLst/>
            <a:gdLst>
              <a:gd name="connsiteX0" fmla="*/ 0 w 1921933"/>
              <a:gd name="connsiteY0" fmla="*/ 626533 h 643466"/>
              <a:gd name="connsiteX1" fmla="*/ 397933 w 1921933"/>
              <a:gd name="connsiteY1" fmla="*/ 0 h 643466"/>
              <a:gd name="connsiteX2" fmla="*/ 1921933 w 1921933"/>
              <a:gd name="connsiteY2" fmla="*/ 0 h 643466"/>
              <a:gd name="connsiteX3" fmla="*/ 1278467 w 1921933"/>
              <a:gd name="connsiteY3" fmla="*/ 643466 h 64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933" h="643466">
                <a:moveTo>
                  <a:pt x="0" y="626533"/>
                </a:moveTo>
                <a:lnTo>
                  <a:pt x="397933" y="0"/>
                </a:lnTo>
                <a:lnTo>
                  <a:pt x="1921933" y="0"/>
                </a:lnTo>
                <a:lnTo>
                  <a:pt x="1278467" y="6434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900766" y="366445"/>
            <a:ext cx="66937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 оценочного зонирования ПРОМ_ЗУ</a:t>
            </a:r>
            <a:endParaRPr lang="ru-RU" sz="2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6849533" y="6405916"/>
            <a:ext cx="2879044" cy="3429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0488" lvl="5" indent="-90488" algn="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ГБУ ЛО «ЛенКадОценка»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5145" y="957944"/>
            <a:ext cx="7169407" cy="51127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008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9906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25" y="-2563"/>
            <a:ext cx="396413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14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939800" y="3056467"/>
            <a:ext cx="1921933" cy="643466"/>
          </a:xfrm>
          <a:custGeom>
            <a:avLst/>
            <a:gdLst>
              <a:gd name="connsiteX0" fmla="*/ 0 w 1921933"/>
              <a:gd name="connsiteY0" fmla="*/ 626533 h 643466"/>
              <a:gd name="connsiteX1" fmla="*/ 397933 w 1921933"/>
              <a:gd name="connsiteY1" fmla="*/ 0 h 643466"/>
              <a:gd name="connsiteX2" fmla="*/ 1921933 w 1921933"/>
              <a:gd name="connsiteY2" fmla="*/ 0 h 643466"/>
              <a:gd name="connsiteX3" fmla="*/ 1278467 w 1921933"/>
              <a:gd name="connsiteY3" fmla="*/ 643466 h 64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933" h="643466">
                <a:moveTo>
                  <a:pt x="0" y="626533"/>
                </a:moveTo>
                <a:lnTo>
                  <a:pt x="397933" y="0"/>
                </a:lnTo>
                <a:lnTo>
                  <a:pt x="1921933" y="0"/>
                </a:lnTo>
                <a:lnTo>
                  <a:pt x="1278467" y="6434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170459" y="342000"/>
            <a:ext cx="8635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 оценочного зонирования ЗУ СХИ/СХП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6849533" y="6405916"/>
            <a:ext cx="2879044" cy="3429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0488" lvl="5" indent="-90488" algn="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ГБУ ЛО «ЛенКадОценка»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557" y="957945"/>
            <a:ext cx="7349255" cy="523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9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9906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25" y="-2563"/>
            <a:ext cx="250853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15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849533" y="6405916"/>
            <a:ext cx="2879044" cy="3429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0488" lvl="5" indent="-90488" algn="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ГБУ ЛО «ЛенКадОценка»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5725" y="259702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95960" y="182611"/>
            <a:ext cx="708552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altLang="ru-RU" sz="2600" dirty="0" bmk="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аспределение участков по сегментам рынка</a:t>
            </a:r>
            <a:endParaRPr lang="ru-RU" alt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670014"/>
              </p:ext>
            </p:extLst>
          </p:nvPr>
        </p:nvGraphicFramePr>
        <p:xfrm>
          <a:off x="282580" y="667144"/>
          <a:ext cx="9389352" cy="55248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62926"/>
                <a:gridCol w="924509"/>
                <a:gridCol w="864973"/>
                <a:gridCol w="543698"/>
                <a:gridCol w="957424"/>
                <a:gridCol w="1035822"/>
              </a:tblGrid>
              <a:tr h="101598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Сегмент рынка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Кол-во </a:t>
                      </a:r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участков, ед.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  <a:endParaRPr lang="ru-RU" sz="1800" b="0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70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ЗНП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ЗСХН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ЗВФ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Ед.</a:t>
                      </a:r>
                      <a:endParaRPr lang="ru-RU" sz="1800" b="0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112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01 Сельскохозяйственное использование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2 935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24 425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27 360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2,16%</a:t>
                      </a:r>
                    </a:p>
                  </a:txBody>
                  <a:tcPr marL="9525" marR="9525" marT="9525" marB="0" anchor="ctr"/>
                </a:tc>
              </a:tr>
              <a:tr h="2670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02 Жилая застройка (средне- и многоэтажная)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5 791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5 813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0,46%</a:t>
                      </a:r>
                    </a:p>
                  </a:txBody>
                  <a:tcPr marL="9525" marR="9525" marT="9525" marB="0" anchor="ctr"/>
                </a:tc>
              </a:tr>
              <a:tr h="2670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03 Общественное использование 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5 581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5 650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0,45%</a:t>
                      </a:r>
                    </a:p>
                  </a:txBody>
                  <a:tcPr marL="9525" marR="9525" marT="9525" marB="0" anchor="ctr"/>
                </a:tc>
              </a:tr>
              <a:tr h="2670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04 Предпринимательство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9 876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10 063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0,79%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kern="120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05 Отдых (рекреация)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1 396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1 434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0,11%</a:t>
                      </a:r>
                    </a:p>
                  </a:txBody>
                  <a:tcPr marL="9525" marR="9525" marT="9525" marB="0" anchor="ctr"/>
                </a:tc>
              </a:tr>
              <a:tr h="2670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06 Производственная деятельность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23 295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22 084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45 384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3,57%</a:t>
                      </a:r>
                    </a:p>
                  </a:txBody>
                  <a:tcPr marL="9525" marR="9525" marT="9525" marB="0" anchor="ctr"/>
                </a:tc>
              </a:tr>
              <a:tr h="2670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07 Транспорт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13 304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13 319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1,05%</a:t>
                      </a:r>
                    </a:p>
                  </a:txBody>
                  <a:tcPr marL="9525" marR="9525" marT="9525" marB="0" anchor="ctr"/>
                </a:tc>
              </a:tr>
              <a:tr h="2670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08 Обеспечение обороны и безопасности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</a:tr>
              <a:tr h="2341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09 </a:t>
                      </a:r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ОПТ и </a:t>
                      </a:r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благоустройство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0,06%</a:t>
                      </a:r>
                    </a:p>
                  </a:txBody>
                  <a:tcPr marL="9525" marR="9525" marT="9525" marB="0" anchor="ctr"/>
                </a:tc>
              </a:tr>
              <a:tr h="2670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 Использование лесов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</a:tr>
              <a:tr h="2670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 Водные объекты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</a:tr>
              <a:tr h="269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 Специальное, ритуальное использование, запас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0,04%</a:t>
                      </a:r>
                    </a:p>
                  </a:txBody>
                  <a:tcPr marL="9525" marR="9525" marT="9525" marB="0" anchor="ctr"/>
                </a:tc>
              </a:tr>
              <a:tr h="1628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13 </a:t>
                      </a:r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Сад-во</a:t>
                      </a:r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 и огородничество, </a:t>
                      </a:r>
                      <a:r>
                        <a:rPr lang="ru-RU" sz="1800" b="0" kern="1200" dirty="0" err="1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малоэт</a:t>
                      </a:r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. жил. </a:t>
                      </a:r>
                      <a:r>
                        <a:rPr lang="ru-RU" sz="1800" b="0" kern="1200" dirty="0" err="1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застр</a:t>
                      </a:r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b="0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559 167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600 260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1 159 428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91,31%</a:t>
                      </a:r>
                    </a:p>
                  </a:txBody>
                  <a:tcPr marL="9525" marR="9525" marT="9525" marB="0" anchor="ctr"/>
                </a:tc>
              </a:tr>
              <a:tr h="2670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14 Иное использование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0,01%</a:t>
                      </a:r>
                    </a:p>
                  </a:txBody>
                  <a:tcPr marL="9525" marR="9525" marT="9525" marB="0" anchor="ctr"/>
                </a:tc>
              </a:tr>
              <a:tr h="63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Общий итог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622 526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647 185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1 269 766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6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9906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25" y="-2563"/>
            <a:ext cx="250853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16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849533" y="6405916"/>
            <a:ext cx="2879044" cy="3429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0488" lvl="5" indent="-90488" algn="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ГБУ ЛО «ЛенКадОценка»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5725" y="259702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67074" y="717976"/>
            <a:ext cx="714330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графических данных Перечня</a:t>
            </a:r>
            <a:endParaRPr lang="ru-RU" alt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153206"/>
              </p:ext>
            </p:extLst>
          </p:nvPr>
        </p:nvGraphicFramePr>
        <p:xfrm>
          <a:off x="210393" y="1591180"/>
          <a:ext cx="9518183" cy="2828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907"/>
                <a:gridCol w="1106315"/>
                <a:gridCol w="964845"/>
                <a:gridCol w="930386"/>
                <a:gridCol w="947616"/>
                <a:gridCol w="913157"/>
                <a:gridCol w="732249"/>
                <a:gridCol w="1016533"/>
                <a:gridCol w="723633"/>
                <a:gridCol w="904542"/>
              </a:tblGrid>
              <a:tr h="190500">
                <a:tc row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Категория земель</a:t>
                      </a:r>
                      <a:endParaRPr lang="ru-RU" sz="2000" b="0" dirty="0">
                        <a:solidFill>
                          <a:srgbClr val="183B5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Всего </a:t>
                      </a:r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ЗУ, </a:t>
                      </a:r>
                      <a:r>
                        <a:rPr lang="ru-RU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2000" b="0" dirty="0">
                        <a:solidFill>
                          <a:srgbClr val="183B5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Содержат графические данные (объекты)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в системе </a:t>
                      </a:r>
                      <a:b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координат </a:t>
                      </a:r>
                      <a:b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МСК-47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 иных </a:t>
                      </a:r>
                      <a:b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системах </a:t>
                      </a:r>
                      <a:b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координат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неизвестная </a:t>
                      </a:r>
                      <a:b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система </a:t>
                      </a:r>
                      <a:b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координат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ед.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ед.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ед.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ед.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ЗВФ</a:t>
                      </a:r>
                      <a:endParaRPr lang="ru-RU" sz="20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12,73%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12,73%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ЗНП</a:t>
                      </a:r>
                      <a:endParaRPr lang="ru-RU" sz="20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622 526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370 789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59,56%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363 627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58,41%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1 379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0,22%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5 783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0,93%</a:t>
                      </a: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ЗСХН</a:t>
                      </a:r>
                      <a:endParaRPr lang="ru-RU" sz="20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647 185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416 152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64,30%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412 266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63,70%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1 321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0,20%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2 565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0,40%</a:t>
                      </a: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0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1 269 766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786 948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61,98%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775 900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61,11%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2 700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0,21%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8 348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0,66%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35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9906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25" y="-2563"/>
            <a:ext cx="250853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17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849533" y="6405916"/>
            <a:ext cx="2879044" cy="3429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0488" lvl="5" indent="-90488" algn="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ГБУ ЛО «ЛенКадОценка»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5725" y="259702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94660" y="405575"/>
            <a:ext cx="85166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 bmk="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Используемые методы расчета (выборочно)</a:t>
            </a:r>
            <a:endParaRPr lang="ru-RU" sz="2600" dirty="0" bmk="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108248"/>
              </p:ext>
            </p:extLst>
          </p:nvPr>
        </p:nvGraphicFramePr>
        <p:xfrm>
          <a:off x="210393" y="1014003"/>
          <a:ext cx="9518184" cy="5068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2011"/>
                <a:gridCol w="3925384"/>
                <a:gridCol w="1696288"/>
                <a:gridCol w="1984501"/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Идентификатор группы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Наименование (краткое описание) группы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Наименование подхода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Метод расчета</a:t>
                      </a:r>
                    </a:p>
                  </a:txBody>
                  <a:tcPr marL="36195" marR="3619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СХИ-1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Сельскохозяйственное использование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Доходный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Капитализация земельной ренты</a:t>
                      </a:r>
                    </a:p>
                  </a:txBody>
                  <a:tcPr marL="36195" marR="3619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СХИ-2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Рыбоводство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Доходный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Капитализация земельной ренты</a:t>
                      </a:r>
                    </a:p>
                  </a:txBody>
                  <a:tcPr marL="36195" marR="3619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КОММ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Коммерческое использование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Сравнительный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Статистическое моделирование</a:t>
                      </a:r>
                    </a:p>
                  </a:txBody>
                  <a:tcPr marL="36195" marR="3619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ПРОМ - 1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Промышленное использование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Сравнительный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Статистическое моделирование</a:t>
                      </a:r>
                    </a:p>
                  </a:txBody>
                  <a:tcPr marL="36195" marR="3619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СХП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Сельскохозяйственное промышленное использование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Сравнительный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Статистическое моделирование</a:t>
                      </a:r>
                    </a:p>
                  </a:txBody>
                  <a:tcPr marL="36195" marR="3619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СОМЖ - 1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Садоводческое, огородническое использование и малоэтажное жилищное строительство на расстоянии от 0 до &lt;=90 км от СПб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Сравнительный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Статистическое моделирование</a:t>
                      </a:r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10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9906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25" y="-2563"/>
            <a:ext cx="250853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18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849533" y="6405916"/>
            <a:ext cx="2879044" cy="3429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0488" lvl="5" indent="-90488" algn="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ГБУ ЛО «ЛенКадОценка»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5725" y="259702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674997"/>
              </p:ext>
            </p:extLst>
          </p:nvPr>
        </p:nvGraphicFramePr>
        <p:xfrm>
          <a:off x="134278" y="1600200"/>
          <a:ext cx="9642852" cy="4079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1626"/>
                <a:gridCol w="1739788"/>
                <a:gridCol w="2370966"/>
                <a:gridCol w="3740472"/>
              </a:tblGrid>
              <a:tr h="1188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Идентификатор группы</a:t>
                      </a:r>
                    </a:p>
                  </a:txBody>
                  <a:tcPr marL="11291" marR="1129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Наименование группы</a:t>
                      </a:r>
                    </a:p>
                  </a:txBody>
                  <a:tcPr marL="11291" marR="1129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Коды ВРИ</a:t>
                      </a:r>
                    </a:p>
                  </a:txBody>
                  <a:tcPr marL="11291" marR="1129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Формула</a:t>
                      </a:r>
                    </a:p>
                  </a:txBody>
                  <a:tcPr marL="11291" marR="11291" marT="0" marB="0" anchor="ctr"/>
                </a:tc>
              </a:tr>
              <a:tr h="83673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ПРОМ - 1</a:t>
                      </a:r>
                    </a:p>
                  </a:txBody>
                  <a:tcPr marL="11291" marR="1129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Промышленное использование</a:t>
                      </a:r>
                    </a:p>
                  </a:txBody>
                  <a:tcPr marL="11291" marR="1129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06:020; 06:021; 06:030; 06:031; 06:040; 06:050; 06:060; 06:090; 06:092; 06:110; 06:111; 07:012; 07:013; 07:042; 08:010; 08:012; 10:011; 05:040; 06:070; 06:071; 06:072; 06:073; 07:011; 07:031; 07:032; 07:040; 11:030; 06:010; 06:011; 06:013; 08:031</a:t>
                      </a:r>
                    </a:p>
                  </a:txBody>
                  <a:tcPr marL="11291" marR="11291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УПКС = 82,1820332808775 *</a:t>
                      </a:r>
                      <a:b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&lt;Прочие коммуникации &gt; +22,9920529221084* &lt;</a:t>
                      </a:r>
                      <a:r>
                        <a:rPr lang="ru-RU" sz="1800" kern="1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Газоснаб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&gt; + 218,666379247436 * &lt;</a:t>
                      </a:r>
                      <a:r>
                        <a:rPr lang="ru-RU" sz="1800" kern="1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Электроснаб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&gt;+ 181,928730095268 * &lt;1,8359*((</a:t>
                      </a:r>
                      <a:r>
                        <a:rPr lang="ru-RU" sz="1800" kern="1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Площадь_РРеестр_Расч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&gt;+ 250,895356134454 * &lt;</a:t>
                      </a:r>
                      <a:r>
                        <a:rPr lang="ru-RU" sz="1800" kern="1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ПромЗона_Расч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&gt; +0,0513447938454296 * &lt;(</a:t>
                      </a:r>
                      <a:r>
                        <a:rPr lang="ru-RU" sz="1800" kern="1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Дист_СПб_по_дор_Расч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;&gt; +182,312168112129</a:t>
                      </a:r>
                    </a:p>
                  </a:txBody>
                  <a:tcPr marL="11291" marR="11291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94660" y="405575"/>
            <a:ext cx="85166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bmk="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результат расчета (моделирования) </a:t>
            </a:r>
            <a:r>
              <a:rPr lang="ru-RU" sz="2600" dirty="0" smtClean="0" bmk="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Кадастровой стоимости (КС) – используемые формулы</a:t>
            </a:r>
            <a:endParaRPr lang="ru-RU" sz="2600" dirty="0" bmk="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62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9906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25" y="-2563"/>
            <a:ext cx="250853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19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849533" y="6405916"/>
            <a:ext cx="2879044" cy="3429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0488" lvl="5" indent="-90488" algn="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ГБУ ЛО «ЛенКадОценка»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5725" y="259702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94660" y="405575"/>
            <a:ext cx="85166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bmk="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результат расчета (моделирования) </a:t>
            </a:r>
            <a:r>
              <a:rPr lang="ru-RU" sz="2600" dirty="0" smtClean="0" bmk="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КС – используемые формулы</a:t>
            </a:r>
            <a:endParaRPr lang="ru-RU" sz="2600" dirty="0" bmk="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036251"/>
              </p:ext>
            </p:extLst>
          </p:nvPr>
        </p:nvGraphicFramePr>
        <p:xfrm>
          <a:off x="139666" y="1498635"/>
          <a:ext cx="9642852" cy="4258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1626"/>
                <a:gridCol w="1739788"/>
                <a:gridCol w="2370966"/>
                <a:gridCol w="3740472"/>
              </a:tblGrid>
              <a:tr h="1188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Идентификатор группы</a:t>
                      </a:r>
                    </a:p>
                  </a:txBody>
                  <a:tcPr marL="11291" marR="1129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Наименование группы</a:t>
                      </a:r>
                    </a:p>
                  </a:txBody>
                  <a:tcPr marL="11291" marR="1129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Коды ВРИ</a:t>
                      </a:r>
                    </a:p>
                  </a:txBody>
                  <a:tcPr marL="11291" marR="1129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Формула</a:t>
                      </a:r>
                    </a:p>
                  </a:txBody>
                  <a:tcPr marL="11291" marR="11291" marT="0" marB="0" anchor="ctr"/>
                </a:tc>
              </a:tr>
              <a:tr h="83673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СОМЖ </a:t>
                      </a:r>
                      <a:r>
                        <a:rPr lang="ru-RU" sz="2000" b="0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- 1</a:t>
                      </a:r>
                    </a:p>
                  </a:txBody>
                  <a:tcPr marL="11291" marR="1129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СОМЖ на расстоянии от 0 до &lt;=90 км от СПб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91" marR="1129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02:010; 02:011; 02:013; 02:014; 02:020; 02:021; 02:030; 02:031; 13:011; 13:021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91" marR="11291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УПКС = 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max(1,02953069639355 *&lt;</a:t>
                      </a:r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Дист_СПб_по_дор_Расч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&gt; + 1,37744888830695 * &lt;</a:t>
                      </a:r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Площадь_РРеестр_Расч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&gt; - 78,4103886405547 * &lt;</a:t>
                      </a:r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Дист_Полиг_ТБО_Расч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&gt; + 51,5982686812873 * &lt;</a:t>
                      </a:r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Соц_Инфр_Расч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&gt; + 246,396024173918 * &lt;</a:t>
                      </a:r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Электроснаб_Расч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&gt; + 35,141028481789 * &lt;</a:t>
                      </a:r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Водоснаб_Расч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&gt; + 125,432273572564 * &lt;</a:t>
                      </a:r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Газоснаб_Расч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&gt;  - 957,74968317322)*</a:t>
                      </a:r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Кэлит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; 150,50)</a:t>
                      </a:r>
                    </a:p>
                  </a:txBody>
                  <a:tcPr marL="11291" marR="1129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02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9906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25" y="-2563"/>
            <a:ext cx="250853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2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6091" y="1039404"/>
            <a:ext cx="9693363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Ч. 1 ст. 3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«Основные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понятия, используемые в настоящем Федеральном законе»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Федерального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закона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03.07.2016 № 237-ФЗ «О государственной кадастровой оценке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ru-RU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кадастровая оценка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совокупность процедур, направленных на определение кадастровой стоимости и осуществляемых в порядке, установленном настоящим Федеральным законом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3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ru-RU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кадастровая стоимость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стоимость объекта недвижимости, определенная в порядке, предусмотренном настоящим Федеральным законом, в результате проведения государственной кадастровой оценки в соответствии с методическими указаниями о государственной кадастровой оценке или в соответствии со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16, 20, 21 или 22 настоящего Федерального закона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4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63773" y="337942"/>
            <a:ext cx="9457899" cy="629621"/>
          </a:xfrm>
        </p:spPr>
        <p:txBody>
          <a:bodyPr>
            <a:normAutofit/>
          </a:bodyPr>
          <a:lstStyle/>
          <a:p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Нормативно-правовое регулирование 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849533" y="6405916"/>
            <a:ext cx="2879044" cy="3429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0488" lvl="5" indent="-90488" algn="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ГБУ ЛО «ЛенКадОценка»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146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9906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25" y="-2563"/>
            <a:ext cx="359118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20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849533" y="6405916"/>
            <a:ext cx="2879044" cy="3429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0488" lvl="5" indent="-90488" algn="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ГБУ ЛО «ЛенКадОценка»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5725" y="259702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66417" y="166664"/>
            <a:ext cx="825572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600" dirty="0" bmk="_Toc1787749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Укрупненный сравнительный анализ результатов </a:t>
            </a:r>
            <a:r>
              <a:rPr lang="ru-RU" altLang="ru-RU" sz="2600" dirty="0" smtClean="0" bmk="_Toc1787749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ГКО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600" dirty="0" smtClean="0" bmk="_Toc1787749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(на примере 6 сегмента)</a:t>
            </a:r>
            <a:endParaRPr lang="ru-RU" altLang="ru-RU" sz="2600" dirty="0" bmk="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710997"/>
              </p:ext>
            </p:extLst>
          </p:nvPr>
        </p:nvGraphicFramePr>
        <p:xfrm>
          <a:off x="85725" y="1024947"/>
          <a:ext cx="9721821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3405"/>
                <a:gridCol w="3781486"/>
                <a:gridCol w="1093876"/>
                <a:gridCol w="1141761"/>
                <a:gridCol w="1423416"/>
                <a:gridCol w="1747877"/>
              </a:tblGrid>
              <a:tr h="124060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Сегмент, Группа Объектов, подлежащих ГКО</a:t>
                      </a:r>
                      <a:endParaRPr lang="ru-RU" sz="1800" b="0" dirty="0" smtClean="0">
                        <a:solidFill>
                          <a:srgbClr val="183B5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Кол-во Объектов оценки, ед.</a:t>
                      </a:r>
                      <a:endParaRPr lang="ru-RU" sz="18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Кол-во рыночных данных, ед.</a:t>
                      </a:r>
                      <a:endParaRPr lang="ru-RU" sz="1800" b="0" dirty="0" smtClean="0">
                        <a:solidFill>
                          <a:srgbClr val="183B5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Диапазон рыночных данных, руб./кв. м</a:t>
                      </a:r>
                      <a:endParaRPr lang="ru-RU" sz="1800" b="0" dirty="0" smtClean="0">
                        <a:solidFill>
                          <a:srgbClr val="183B5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Диапазон рассчитанных УПКС, руб./кв. м</a:t>
                      </a:r>
                      <a:endParaRPr lang="ru-RU" sz="1800" b="0" dirty="0" smtClean="0">
                        <a:solidFill>
                          <a:srgbClr val="183B5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8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Сегмент 6 «Производственная деятельность»</a:t>
                      </a:r>
                      <a:endParaRPr lang="ru-RU" sz="1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5.1</a:t>
                      </a:r>
                      <a:endParaRPr lang="ru-RU" sz="1800" b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ЗСХН. Коммерческая производственная деятельность </a:t>
                      </a:r>
                      <a:endParaRPr lang="ru-RU" sz="1800" b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ru-RU" sz="1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</a:t>
                      </a:r>
                      <a:r>
                        <a:rPr lang="ru-RU" sz="1800" b="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т.ч</a:t>
                      </a:r>
                      <a:r>
                        <a:rPr lang="ru-RU" sz="1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придорожный сервис)</a:t>
                      </a:r>
                      <a:endParaRPr lang="ru-RU" sz="1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ru-RU" sz="18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</a:t>
                      </a:r>
                      <a:endParaRPr lang="ru-RU" sz="18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313,00 – 20 000,00</a:t>
                      </a:r>
                      <a:endParaRPr lang="ru-RU" sz="18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50,80 – 2 643,00</a:t>
                      </a:r>
                      <a:endParaRPr lang="ru-RU" sz="18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5.2</a:t>
                      </a:r>
                      <a:endParaRPr lang="ru-RU" sz="1800" b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ЗНП. Коммерческая производственная деятельность (в </a:t>
                      </a:r>
                      <a:r>
                        <a:rPr lang="ru-RU" sz="1800" b="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т.ч</a:t>
                      </a:r>
                      <a:r>
                        <a:rPr lang="ru-RU" sz="1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придорожный сервис)</a:t>
                      </a:r>
                      <a:endParaRPr lang="ru-RU" sz="1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832</a:t>
                      </a:r>
                      <a:endParaRPr lang="ru-RU" sz="1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50,80 – 5 187,50</a:t>
                      </a:r>
                      <a:endParaRPr lang="ru-RU" sz="18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5.3</a:t>
                      </a:r>
                      <a:endParaRPr lang="ru-RU" sz="1800" b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ЗСХН. Производственная деятельность</a:t>
                      </a:r>
                      <a:endParaRPr lang="ru-RU" sz="1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475</a:t>
                      </a:r>
                      <a:endParaRPr lang="ru-RU" sz="18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551</a:t>
                      </a:r>
                      <a:endParaRPr lang="ru-RU" sz="18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53,00 – 6 839,00</a:t>
                      </a:r>
                      <a:endParaRPr lang="ru-RU" sz="1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4,56 – 955,27</a:t>
                      </a:r>
                      <a:endParaRPr lang="ru-RU" sz="18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5.4</a:t>
                      </a:r>
                      <a:endParaRPr lang="ru-RU" sz="1800" b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ЗНП. Производственная деятельность</a:t>
                      </a:r>
                      <a:endParaRPr lang="ru-RU" sz="1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13 620</a:t>
                      </a:r>
                      <a:endParaRPr lang="ru-RU" sz="1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4,84 – 1 390,54</a:t>
                      </a:r>
                      <a:endParaRPr lang="ru-RU" sz="18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5.5</a:t>
                      </a:r>
                      <a:endParaRPr lang="ru-RU" sz="1800" b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ЗВФ. Производственная деятельность</a:t>
                      </a:r>
                      <a:endParaRPr lang="ru-RU" sz="1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8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 </a:t>
                      </a:r>
                      <a:endParaRPr lang="ru-RU" sz="18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 </a:t>
                      </a:r>
                      <a:endParaRPr lang="ru-RU" sz="18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345,25 – 688,41</a:t>
                      </a:r>
                      <a:endParaRPr lang="ru-RU" sz="1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5.6</a:t>
                      </a:r>
                      <a:endParaRPr lang="ru-RU" sz="1800" b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ЗСХН. Инфраструктура</a:t>
                      </a:r>
                      <a:endParaRPr lang="ru-RU" sz="1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3689</a:t>
                      </a:r>
                      <a:endParaRPr lang="ru-RU" sz="18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 </a:t>
                      </a:r>
                      <a:endParaRPr lang="ru-RU" sz="18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 </a:t>
                      </a:r>
                      <a:endParaRPr lang="ru-RU" sz="18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2,89 – 6 522,08</a:t>
                      </a:r>
                      <a:endParaRPr lang="ru-RU" sz="1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5.7</a:t>
                      </a:r>
                      <a:endParaRPr lang="ru-RU" sz="1800" b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ЗНП. Инфраструктура</a:t>
                      </a:r>
                      <a:endParaRPr lang="ru-RU" sz="1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7739</a:t>
                      </a:r>
                      <a:endParaRPr lang="ru-RU" sz="18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 </a:t>
                      </a:r>
                      <a:endParaRPr lang="ru-RU" sz="18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 </a:t>
                      </a:r>
                      <a:endParaRPr lang="ru-RU" sz="18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0,01 </a:t>
                      </a:r>
                      <a:r>
                        <a:rPr lang="ru-RU" sz="1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7 694,86</a:t>
                      </a:r>
                      <a:endParaRPr lang="ru-RU" sz="1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5.8</a:t>
                      </a:r>
                      <a:endParaRPr lang="ru-RU" sz="18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ЗВФ. Инфраструктура</a:t>
                      </a:r>
                      <a:endParaRPr lang="ru-RU" sz="1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8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 </a:t>
                      </a:r>
                      <a:endParaRPr lang="ru-RU" sz="18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 </a:t>
                      </a:r>
                      <a:endParaRPr lang="ru-RU" sz="18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738,23</a:t>
                      </a:r>
                      <a:endParaRPr lang="ru-RU" sz="1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51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9906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25" y="-2563"/>
            <a:ext cx="359118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21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849533" y="6405916"/>
            <a:ext cx="2879044" cy="3429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0488" lvl="5" indent="-90488" algn="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ГБУ ЛО «ЛенКадОценка»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5725" y="259702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869" y="317061"/>
            <a:ext cx="626030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600" dirty="0" smtClean="0" bmk="_Toc1787749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Предварительные результаты ГКО-2019</a:t>
            </a:r>
            <a:endParaRPr lang="ru-RU" altLang="ru-RU" sz="2600" dirty="0" bmk="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528" y="4678327"/>
            <a:ext cx="2704493" cy="748938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Группа 8"/>
          <p:cNvGrpSpPr/>
          <p:nvPr/>
        </p:nvGrpSpPr>
        <p:grpSpPr>
          <a:xfrm>
            <a:off x="85725" y="854177"/>
            <a:ext cx="5870727" cy="3713844"/>
            <a:chOff x="178024" y="854177"/>
            <a:chExt cx="5778428" cy="359644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8024" y="854177"/>
              <a:ext cx="5778428" cy="359644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Прямоугольник 6"/>
            <p:cNvSpPr/>
            <p:nvPr/>
          </p:nvSpPr>
          <p:spPr>
            <a:xfrm>
              <a:off x="444843" y="3528904"/>
              <a:ext cx="1642902" cy="43619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683524" y="2725226"/>
            <a:ext cx="6045053" cy="2948808"/>
            <a:chOff x="3683524" y="2652398"/>
            <a:chExt cx="6045053" cy="294880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83524" y="2652398"/>
              <a:ext cx="6045053" cy="294880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3683524" y="5261675"/>
              <a:ext cx="2377410" cy="27513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8609" y="5784340"/>
            <a:ext cx="3383676" cy="347682"/>
          </a:xfrm>
          <a:prstGeom prst="rect">
            <a:avLst/>
          </a:prstGeom>
          <a:ln w="28575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3328" y="1738337"/>
            <a:ext cx="5825250" cy="8531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2854" y="1045052"/>
            <a:ext cx="4905724" cy="638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604555" y="567680"/>
            <a:ext cx="3060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lenkadastr.ru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99959" y="5805592"/>
            <a:ext cx="2238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«Снижение» на 40%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731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05203" y="856709"/>
            <a:ext cx="5634667" cy="3678186"/>
            <a:chOff x="105203" y="856709"/>
            <a:chExt cx="5634667" cy="367818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203" y="856709"/>
              <a:ext cx="5634667" cy="36781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444843" y="3489781"/>
              <a:ext cx="1669144" cy="4504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2017" y="2743677"/>
            <a:ext cx="6425076" cy="30277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Группа 13"/>
          <p:cNvGrpSpPr/>
          <p:nvPr/>
        </p:nvGrpSpPr>
        <p:grpSpPr>
          <a:xfrm>
            <a:off x="0" y="0"/>
            <a:ext cx="9906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25" y="-2563"/>
            <a:ext cx="359118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22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849533" y="6405916"/>
            <a:ext cx="2879044" cy="3429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0488" lvl="5" indent="-90488" algn="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ГБУ ЛО «ЛенКадОценка»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5725" y="259702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869" y="317061"/>
            <a:ext cx="626030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600" dirty="0" smtClean="0" bmk="_Toc1787749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Предварительные результаты ГКО-2019</a:t>
            </a:r>
            <a:endParaRPr lang="ru-RU" altLang="ru-RU" sz="2600" dirty="0" bmk="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2854" y="1045052"/>
            <a:ext cx="4905724" cy="638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604555" y="567680"/>
            <a:ext cx="3060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lenkadastr.ru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998" y="4637252"/>
            <a:ext cx="2638732" cy="761988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Прямоугольник 30"/>
          <p:cNvSpPr/>
          <p:nvPr/>
        </p:nvSpPr>
        <p:spPr>
          <a:xfrm>
            <a:off x="3392017" y="5413086"/>
            <a:ext cx="2507076" cy="2751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8788" y="5844005"/>
            <a:ext cx="3986717" cy="339866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3488" y="1595823"/>
            <a:ext cx="6565549" cy="1225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899959" y="5805592"/>
            <a:ext cx="2168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«Снижение» на 65%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06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19" y="996975"/>
            <a:ext cx="7309127" cy="3785418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98526" y="3290807"/>
            <a:ext cx="1627378" cy="37488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0" y="0"/>
            <a:ext cx="9906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25" y="-2563"/>
            <a:ext cx="359118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23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849533" y="6405916"/>
            <a:ext cx="2879044" cy="3429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0488" lvl="5" indent="-90488" algn="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ГБУ ЛО «ЛенКадОценка»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5725" y="259702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869" y="317061"/>
            <a:ext cx="626030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600" dirty="0" smtClean="0" bmk="_Toc1787749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Предварительные результаты ГКО-2019</a:t>
            </a:r>
            <a:endParaRPr lang="ru-RU" altLang="ru-RU" sz="2600" dirty="0" bmk="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04555" y="567680"/>
            <a:ext cx="3060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lenkadastr.ru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4362" y="3487233"/>
            <a:ext cx="6161724" cy="2767324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3204362" y="5892716"/>
            <a:ext cx="2507076" cy="2751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869" y="4969141"/>
            <a:ext cx="2814086" cy="78856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0266" y="2488332"/>
            <a:ext cx="4602717" cy="1070200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149114" y="2717003"/>
            <a:ext cx="4216972" cy="94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7741764" y="1443064"/>
            <a:ext cx="1541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«Рост» более 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в 9 раз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111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12" y="996975"/>
            <a:ext cx="7233855" cy="37854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8777" y="3164737"/>
            <a:ext cx="6559346" cy="2567978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96291" y="3799195"/>
            <a:ext cx="1699546" cy="4086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0" y="0"/>
            <a:ext cx="9906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25" y="-2563"/>
            <a:ext cx="359118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24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849533" y="6405916"/>
            <a:ext cx="2879044" cy="3429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0488" lvl="5" indent="-90488" algn="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ГБУ ЛО «ЛенКадОценка»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5725" y="259702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869" y="317061"/>
            <a:ext cx="626030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600" dirty="0" smtClean="0" bmk="_Toc1787749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Предварительные результаты ГКО-2019</a:t>
            </a:r>
            <a:endParaRPr lang="ru-RU" altLang="ru-RU" sz="2600" dirty="0" bmk="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869" y="4969141"/>
            <a:ext cx="2823782" cy="76357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6604555" y="567680"/>
            <a:ext cx="3060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lenkadastr.ru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13908" y="5427848"/>
            <a:ext cx="2507076" cy="2751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292667" y="2095734"/>
            <a:ext cx="2507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«Рост» на 10% за 12 лет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4962" y="5758379"/>
            <a:ext cx="4759298" cy="462068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57100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9906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25" y="-2563"/>
            <a:ext cx="359118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25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849533" y="6405916"/>
            <a:ext cx="2879044" cy="3429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0488" lvl="5" indent="-90488" algn="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ГБУ ЛО «ЛенКадОценка»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869" y="317061"/>
            <a:ext cx="626030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600" dirty="0" smtClean="0" bmk="_Toc1787749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Предварительные результаты ГКО-2019</a:t>
            </a:r>
            <a:endParaRPr lang="ru-RU" altLang="ru-RU" sz="2600" dirty="0" bmk="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869" y="805027"/>
            <a:ext cx="928156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Министерства экономического развития РФ от 12 мая 2017 г. N 226</a:t>
            </a:r>
          </a:p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утверждении методических указаний о государственной кадастровой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оценке»</a:t>
            </a:r>
          </a:p>
          <a:p>
            <a:pPr algn="r"/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1.16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Мин. 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возможный уровень 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КС ЗУ 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 зависимости от 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ВРИ 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иных характеристик не может быть меньше, чем затраты на межевание и оформление прав на 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</a:t>
            </a:r>
          </a:p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Смоделированная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исходя из затрат на межевание и оформление прав участков, площадью 0,02 кв.м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составила </a:t>
            </a:r>
            <a:r>
              <a:rPr lang="ru-RU" sz="2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35 000 руб. за участок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1,75 млн руб./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кв.м </a:t>
            </a:r>
          </a:p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Отношение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смоделированной стоимости этих участков к действующей кадастровой стоимости (12,87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руб.)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составило 135 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975,14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848888"/>
              </p:ext>
            </p:extLst>
          </p:nvPr>
        </p:nvGraphicFramePr>
        <p:xfrm>
          <a:off x="85725" y="3284848"/>
          <a:ext cx="9518183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671"/>
                <a:gridCol w="3397022"/>
                <a:gridCol w="1260791"/>
                <a:gridCol w="1260791"/>
                <a:gridCol w="1400111"/>
                <a:gridCol w="1674797"/>
              </a:tblGrid>
              <a:tr h="8092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п/п</a:t>
                      </a:r>
                      <a:endParaRPr lang="ru-RU" sz="1800" b="0" dirty="0">
                        <a:solidFill>
                          <a:srgbClr val="2F76B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Сегмент, Группа Объектов, подлежащих ГКО</a:t>
                      </a:r>
                      <a:endParaRPr lang="ru-RU" sz="1800" b="0" dirty="0">
                        <a:solidFill>
                          <a:srgbClr val="2F76B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Кол-во Объектов оценки, ед.</a:t>
                      </a:r>
                      <a:endParaRPr lang="ru-RU" sz="1800" b="0" dirty="0">
                        <a:solidFill>
                          <a:srgbClr val="2F76B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Кол-во рыночных данных, ед.</a:t>
                      </a:r>
                      <a:endParaRPr lang="ru-RU" sz="1800" b="0" dirty="0">
                        <a:solidFill>
                          <a:srgbClr val="2F76B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Диапазон рыночных данных, руб./кв. м</a:t>
                      </a:r>
                      <a:endParaRPr lang="ru-RU" sz="1800" b="0" dirty="0">
                        <a:solidFill>
                          <a:srgbClr val="2F76B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Диапазон рассчитанных УПКС, руб./кв. м</a:t>
                      </a:r>
                      <a:endParaRPr lang="ru-RU" sz="1800" b="0" dirty="0">
                        <a:solidFill>
                          <a:srgbClr val="2F76B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1.1</a:t>
                      </a:r>
                      <a:endParaRPr lang="ru-RU" sz="18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ЗСХН. «Сельхозиспользование»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24 423</a:t>
                      </a:r>
                      <a:endParaRPr lang="ru-RU" sz="18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409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2,00 – 47,00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0,96 – 8,74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1.2</a:t>
                      </a:r>
                      <a:endParaRPr lang="ru-RU" sz="18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ЗНП. «Сельхозиспользование»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2 934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3,85 – 8,23</a:t>
                      </a:r>
                      <a:endParaRPr lang="ru-RU" sz="18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1.3</a:t>
                      </a:r>
                      <a:endParaRPr lang="ru-RU" sz="18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ЗСХН. «Сельхозпроизводство»</a:t>
                      </a:r>
                      <a:endParaRPr lang="ru-RU" sz="18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17 907</a:t>
                      </a:r>
                      <a:endParaRPr lang="ru-RU" sz="18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1 020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2,00 – 200,00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4,56 – 258,45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1.4</a:t>
                      </a:r>
                      <a:endParaRPr lang="ru-RU" sz="18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ЗНП. «Сельхозпроизводство»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1 104</a:t>
                      </a:r>
                      <a:endParaRPr lang="ru-RU" sz="18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4,56 – 258,45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5725" y="5511711"/>
            <a:ext cx="92223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этого следует, что при площади участка СХИ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0,4 га, использоваться должны показатели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затрат на межевание и оформление прав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9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9906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25" y="-2563"/>
            <a:ext cx="404726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26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939800" y="3056467"/>
            <a:ext cx="1921933" cy="643466"/>
          </a:xfrm>
          <a:custGeom>
            <a:avLst/>
            <a:gdLst>
              <a:gd name="connsiteX0" fmla="*/ 0 w 1921933"/>
              <a:gd name="connsiteY0" fmla="*/ 626533 h 643466"/>
              <a:gd name="connsiteX1" fmla="*/ 397933 w 1921933"/>
              <a:gd name="connsiteY1" fmla="*/ 0 h 643466"/>
              <a:gd name="connsiteX2" fmla="*/ 1921933 w 1921933"/>
              <a:gd name="connsiteY2" fmla="*/ 0 h 643466"/>
              <a:gd name="connsiteX3" fmla="*/ 1278467 w 1921933"/>
              <a:gd name="connsiteY3" fmla="*/ 643466 h 64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933" h="643466">
                <a:moveTo>
                  <a:pt x="0" y="626533"/>
                </a:moveTo>
                <a:lnTo>
                  <a:pt x="397933" y="0"/>
                </a:lnTo>
                <a:lnTo>
                  <a:pt x="1921933" y="0"/>
                </a:lnTo>
                <a:lnTo>
                  <a:pt x="1278467" y="6434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91386" y="2479688"/>
            <a:ext cx="95586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-3175" algn="ctr">
              <a:spcAft>
                <a:spcPts val="600"/>
              </a:spcAft>
            </a:pPr>
            <a:r>
              <a:rPr lang="ru-RU" sz="4000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 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849533" y="6405916"/>
            <a:ext cx="2879044" cy="3429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0488" lvl="5" indent="-90488" algn="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ГБУ ЛО «ЛенКадОценка»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10147" y="3535055"/>
            <a:ext cx="5989483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-3175" algn="r">
              <a:spcAft>
                <a:spcPts val="600"/>
              </a:spcAft>
            </a:pPr>
            <a:r>
              <a:rPr lang="ru-RU" sz="2000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195112, Санкт-Петербург, </a:t>
            </a:r>
            <a:r>
              <a:rPr lang="ru-RU" sz="2000" spc="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Малоохтинский</a:t>
            </a:r>
            <a:r>
              <a:rPr lang="ru-RU" sz="2000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пр., </a:t>
            </a:r>
          </a:p>
          <a:p>
            <a:pPr marL="3175" indent="-3175" algn="r">
              <a:spcAft>
                <a:spcPts val="600"/>
              </a:spcAft>
            </a:pPr>
            <a:r>
              <a:rPr lang="ru-RU" sz="2000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 68, лит. А, оф. 517</a:t>
            </a:r>
            <a:endParaRPr lang="en-US" sz="2000" spc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175" indent="-3175" algn="r">
              <a:spcAft>
                <a:spcPts val="600"/>
              </a:spcAft>
            </a:pPr>
            <a:r>
              <a:rPr lang="en-US" sz="2000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www.lenkadastr.ru</a:t>
            </a:r>
            <a:endParaRPr lang="en-US" sz="2000" spc="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175" indent="-3175" algn="r">
              <a:spcAft>
                <a:spcPts val="600"/>
              </a:spcAft>
            </a:pPr>
            <a:r>
              <a:rPr lang="en-US" sz="2000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info@lenkadastr.ru</a:t>
            </a:r>
            <a:endParaRPr lang="ru-RU" sz="2000" spc="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968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9906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25" y="-2563"/>
            <a:ext cx="250853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3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6091" y="1363084"/>
            <a:ext cx="9693363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4 «</a:t>
            </a:r>
            <a:r>
              <a:rPr lang="ru-RU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проведения государственной кадастровой оценки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Федерального закона от 03.07.2016 № 237-ФЗ «О государственной кадастровой оценке»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кадастровая оценка проводится на основе принципов единства методологии определения кадастровой стоимости, непрерывности актуализации сведений, необходимых для определения кадастровой стоимости, независимости и открытости процедур государственной кадастровой оценки на каждом этапе их осуществления, экономической обоснованности и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проверяемости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результатов определения кадастровой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стоимости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63773" y="435046"/>
            <a:ext cx="9457899" cy="629621"/>
          </a:xfrm>
        </p:spPr>
        <p:txBody>
          <a:bodyPr>
            <a:normAutofit/>
          </a:bodyPr>
          <a:lstStyle/>
          <a:p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Нормативно-правовое регулирование 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849533" y="6405916"/>
            <a:ext cx="2879044" cy="3429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0488" lvl="5" indent="-90488" algn="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ГБУ ЛО «ЛенКадОценка»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678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9906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25" y="-2563"/>
            <a:ext cx="250853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4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6091" y="1047496"/>
            <a:ext cx="9693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Ч.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3 «Основные понятия, используемые в настоящем Федеральном законе» Федерального закона от 03.07.2016 № 237-ФЗ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государственной кадастровой оценке»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63773" y="337942"/>
            <a:ext cx="9457899" cy="629621"/>
          </a:xfrm>
        </p:spPr>
        <p:txBody>
          <a:bodyPr>
            <a:normAutofit/>
          </a:bodyPr>
          <a:lstStyle/>
          <a:p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Нормативно-правовое регулирование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663" y="2409596"/>
            <a:ext cx="9562118" cy="2509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ru-RU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Кадастровая стоимость определяется для целей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предусмотренных законодательством Российской Федерации, в том числе для целей налогообложения, на основе рыночной информации и иной информации, связанной с экономическими характеристиками использования объекта недвижимости, </a:t>
            </a:r>
            <a:r>
              <a:rPr lang="ru-RU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 методическими указаниями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 государственной кадастровой оценке.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4931" y="5080965"/>
            <a:ext cx="963568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указания о государственной кадастровой оценке утверждены Приказом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Минэкономразвития России от 12.05.2017 №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226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6849533" y="6405916"/>
            <a:ext cx="2879044" cy="3429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0488" lvl="5" indent="-90488" algn="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ГБУ ЛО «ЛенКадОценка»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3140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9906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25" y="-2563"/>
            <a:ext cx="250853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5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4050" y="474129"/>
            <a:ext cx="9457899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Ленинградской области принято решение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проведении государственной кадастровой оценки: 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году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Calibri" panose="020F0502020204030204" pitchFamily="34" charset="0"/>
              <a:buChar char="₋"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 водного фонда</a:t>
            </a:r>
          </a:p>
          <a:p>
            <a:pPr marL="342900" indent="-342900" algn="just">
              <a:buFont typeface="Calibri" panose="020F0502020204030204" pitchFamily="34" charset="0"/>
              <a:buChar char="₋"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 населенных пунктов</a:t>
            </a:r>
          </a:p>
          <a:p>
            <a:pPr marL="342900" indent="-342900" algn="just">
              <a:spcAft>
                <a:spcPts val="600"/>
              </a:spcAft>
              <a:buFont typeface="Calibri" panose="020F0502020204030204" pitchFamily="34" charset="0"/>
              <a:buChar char="₋"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 сельскохозяйственного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назначения</a:t>
            </a:r>
          </a:p>
          <a:p>
            <a:pPr algn="r"/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Распоряжение 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Правительства Ленинградской области 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</a:t>
            </a:r>
          </a:p>
          <a:p>
            <a:pPr algn="r"/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27.10.2017 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565-р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2020 году :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промышленности и… иного специального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назначения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особо охраняемых территорий и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объектов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лесного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фонда </a:t>
            </a:r>
          </a:p>
          <a:p>
            <a:pPr algn="r">
              <a:spcAft>
                <a:spcPts val="600"/>
              </a:spcAft>
            </a:pP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Распоряжение Правительства 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Ленинградской области 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27.12.2018 № 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727-р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24050" y="54000"/>
            <a:ext cx="9457899" cy="629621"/>
          </a:xfrm>
        </p:spPr>
        <p:txBody>
          <a:bodyPr>
            <a:normAutofit/>
          </a:bodyPr>
          <a:lstStyle/>
          <a:p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Нормативно-правовое регулирование 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849533" y="6405916"/>
            <a:ext cx="2879044" cy="3429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0488" lvl="5" indent="-90488" algn="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ГБУ ЛО «ЛенКадОценка»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150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9906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25" y="-2563"/>
            <a:ext cx="446290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6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939800" y="3056467"/>
            <a:ext cx="1921933" cy="643466"/>
          </a:xfrm>
          <a:custGeom>
            <a:avLst/>
            <a:gdLst>
              <a:gd name="connsiteX0" fmla="*/ 0 w 1921933"/>
              <a:gd name="connsiteY0" fmla="*/ 626533 h 643466"/>
              <a:gd name="connsiteX1" fmla="*/ 397933 w 1921933"/>
              <a:gd name="connsiteY1" fmla="*/ 0 h 643466"/>
              <a:gd name="connsiteX2" fmla="*/ 1921933 w 1921933"/>
              <a:gd name="connsiteY2" fmla="*/ 0 h 643466"/>
              <a:gd name="connsiteX3" fmla="*/ 1278467 w 1921933"/>
              <a:gd name="connsiteY3" fmla="*/ 643466 h 64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933" h="643466">
                <a:moveTo>
                  <a:pt x="0" y="626533"/>
                </a:moveTo>
                <a:lnTo>
                  <a:pt x="397933" y="0"/>
                </a:lnTo>
                <a:lnTo>
                  <a:pt x="1921933" y="0"/>
                </a:lnTo>
                <a:lnTo>
                  <a:pt x="1278467" y="6434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17740" y="180000"/>
            <a:ext cx="8761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ЛО «ЛенКадОценка» в 2018-2021 гг.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624834"/>
              </p:ext>
            </p:extLst>
          </p:nvPr>
        </p:nvGraphicFramePr>
        <p:xfrm>
          <a:off x="306029" y="820726"/>
          <a:ext cx="9385036" cy="32918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56063">
                  <a:extLst>
                    <a:ext uri="{9D8B030D-6E8A-4147-A177-3AD203B41FA5}">
                      <a16:colId xmlns:a16="http://schemas.microsoft.com/office/drawing/2014/main" xmlns="" val="1084779257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xmlns="" val="2070448638"/>
                    </a:ext>
                  </a:extLst>
                </a:gridCol>
                <a:gridCol w="773083">
                  <a:extLst>
                    <a:ext uri="{9D8B030D-6E8A-4147-A177-3AD203B41FA5}">
                      <a16:colId xmlns:a16="http://schemas.microsoft.com/office/drawing/2014/main" xmlns="" val="2646559202"/>
                    </a:ext>
                  </a:extLst>
                </a:gridCol>
                <a:gridCol w="756459">
                  <a:extLst>
                    <a:ext uri="{9D8B030D-6E8A-4147-A177-3AD203B41FA5}">
                      <a16:colId xmlns:a16="http://schemas.microsoft.com/office/drawing/2014/main" xmlns="" val="3065454877"/>
                    </a:ext>
                  </a:extLst>
                </a:gridCol>
                <a:gridCol w="768158">
                  <a:extLst>
                    <a:ext uri="{9D8B030D-6E8A-4147-A177-3AD203B41FA5}">
                      <a16:colId xmlns:a16="http://schemas.microsoft.com/office/drawing/2014/main" xmlns="" val="422590195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Объекты /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г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од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2018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2019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2020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2021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07909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Земли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населенных пунктов, земли сельскохозяйственного назначения, земли водного фонда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63659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effectLst/>
                        </a:rPr>
                        <a:t>Земли особо охраняемых территорий и объектов, земли лесног</a:t>
                      </a:r>
                      <a:r>
                        <a:rPr lang="ru-RU" sz="2400" kern="1200" baseline="0" dirty="0" smtClean="0">
                          <a:solidFill>
                            <a:srgbClr val="002060"/>
                          </a:solidFill>
                          <a:effectLst/>
                        </a:rPr>
                        <a:t>о фонда,</a:t>
                      </a: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effectLst/>
                        </a:rPr>
                        <a:t> земли промышленности и… иного специального назначения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4723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Объекты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капитального строительства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0376859"/>
                  </a:ext>
                </a:extLst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831080"/>
              </p:ext>
            </p:extLst>
          </p:nvPr>
        </p:nvGraphicFramePr>
        <p:xfrm>
          <a:off x="306029" y="4222325"/>
          <a:ext cx="9389311" cy="191963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389311">
                  <a:extLst>
                    <a:ext uri="{9D8B030D-6E8A-4147-A177-3AD203B41FA5}">
                      <a16:colId xmlns:a16="http://schemas.microsoft.com/office/drawing/2014/main" xmlns="" val="1084779257"/>
                    </a:ext>
                  </a:extLst>
                </a:gridCol>
              </a:tblGrid>
              <a:tr h="390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Подготовка к проведению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государственной кадастровой оценки (ГКО)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6365961"/>
                  </a:ext>
                </a:extLst>
              </a:tr>
              <a:tr h="390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Сбор информации (подготовка) к проведению ГКО будущих периодов</a:t>
                      </a:r>
                      <a:endParaRPr lang="ru-RU" sz="24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effectLst/>
                        </a:rPr>
                        <a:t>Определение</a:t>
                      </a:r>
                      <a:r>
                        <a:rPr lang="ru-RU" sz="2400" kern="12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кадастровой стоимости /в соответствии с перечнем/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472301"/>
                  </a:ext>
                </a:extLst>
              </a:tr>
              <a:tr h="27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Определение кадастровой стоимости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вновь учтенных объектов и объектов с изменившимися характеристиками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0376859"/>
                  </a:ext>
                </a:extLst>
              </a:tr>
            </a:tbl>
          </a:graphicData>
        </a:graphic>
      </p:graphicFrame>
      <p:sp>
        <p:nvSpPr>
          <p:cNvPr id="24" name="Подзаголовок 2"/>
          <p:cNvSpPr txBox="1">
            <a:spLocks/>
          </p:cNvSpPr>
          <p:nvPr/>
        </p:nvSpPr>
        <p:spPr>
          <a:xfrm>
            <a:off x="6849533" y="6405916"/>
            <a:ext cx="2879044" cy="3429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0488" lvl="5" indent="-90488" algn="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ГБУ ЛО «ЛенКадОценка»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62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9906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25" y="-2563"/>
            <a:ext cx="446290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7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939800" y="3056467"/>
            <a:ext cx="1921933" cy="643466"/>
          </a:xfrm>
          <a:custGeom>
            <a:avLst/>
            <a:gdLst>
              <a:gd name="connsiteX0" fmla="*/ 0 w 1921933"/>
              <a:gd name="connsiteY0" fmla="*/ 626533 h 643466"/>
              <a:gd name="connsiteX1" fmla="*/ 397933 w 1921933"/>
              <a:gd name="connsiteY1" fmla="*/ 0 h 643466"/>
              <a:gd name="connsiteX2" fmla="*/ 1921933 w 1921933"/>
              <a:gd name="connsiteY2" fmla="*/ 0 h 643466"/>
              <a:gd name="connsiteX3" fmla="*/ 1278467 w 1921933"/>
              <a:gd name="connsiteY3" fmla="*/ 643466 h 64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933" h="643466">
                <a:moveTo>
                  <a:pt x="0" y="626533"/>
                </a:moveTo>
                <a:lnTo>
                  <a:pt x="397933" y="0"/>
                </a:lnTo>
                <a:lnTo>
                  <a:pt x="1921933" y="0"/>
                </a:lnTo>
                <a:lnTo>
                  <a:pt x="1278467" y="6434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17740" y="180000"/>
            <a:ext cx="8761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Действующие результаты кадастровой оценки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6849533" y="6405916"/>
            <a:ext cx="2879044" cy="3429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0488" lvl="5" indent="-90488" algn="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ГБУ ЛО «ЛенКадОценка»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395144"/>
              </p:ext>
            </p:extLst>
          </p:nvPr>
        </p:nvGraphicFramePr>
        <p:xfrm>
          <a:off x="178025" y="687823"/>
          <a:ext cx="9550552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6164"/>
                <a:gridCol w="1609697"/>
                <a:gridCol w="1577660"/>
                <a:gridCol w="5817031"/>
              </a:tblGrid>
              <a:tr h="81729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п/п</a:t>
                      </a:r>
                      <a:endParaRPr lang="ru-RU" sz="1800" b="0" dirty="0">
                        <a:solidFill>
                          <a:srgbClr val="2F76B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Категория земель, вид использования</a:t>
                      </a:r>
                      <a:endParaRPr lang="ru-RU" sz="1800" b="0" dirty="0">
                        <a:solidFill>
                          <a:srgbClr val="2F76B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Дата ГКО</a:t>
                      </a:r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год</a:t>
                      </a:r>
                      <a:endParaRPr lang="ru-RU" sz="1800" b="0" dirty="0">
                        <a:solidFill>
                          <a:srgbClr val="2F76B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Утверждающий документ</a:t>
                      </a:r>
                      <a:endParaRPr lang="ru-RU" sz="1800" b="0" dirty="0">
                        <a:solidFill>
                          <a:srgbClr val="2F76B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 anchor="ctr"/>
                </a:tc>
              </a:tr>
              <a:tr h="627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8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ЗСХН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2008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Постановление Правительства  Ленинградской области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 29 декабря 2007 года № 355 «Об утверждении результатов государственной кадастровой оценки земель сельскохозяйственного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назначения Ленинградской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области»</a:t>
                      </a:r>
                      <a:endParaRPr lang="ru-RU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/>
                </a:tc>
              </a:tr>
              <a:tr h="437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8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ЗНП</a:t>
                      </a:r>
                      <a:endParaRPr lang="ru-RU" sz="18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2007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Постановление Правительства  Ленинградской области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 декабря 2007 года № 356 «Об утверждении результатов государственной кадастровой оценки земель населенных пунктов Ленинградской области»</a:t>
                      </a:r>
                      <a:endParaRPr lang="ru-RU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/>
                </a:tc>
              </a:tr>
              <a:tr h="7177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8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ЗВФ</a:t>
                      </a:r>
                      <a:endParaRPr lang="ru-RU" sz="18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2004</a:t>
                      </a:r>
                      <a:endParaRPr lang="ru-RU" sz="18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Постановление Правительства  Ленинградской области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 февраля 2006 года № 30 «Об утверждении результатов государственной кадастровой оценки земельных участков, учтенных в составе земель водного фонда Ленинградской области»</a:t>
                      </a:r>
                      <a:endParaRPr lang="ru-RU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/>
                </a:tc>
              </a:tr>
              <a:tr h="956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8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СОД</a:t>
                      </a:r>
                      <a:endParaRPr lang="ru-RU" sz="18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2010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Постановление Правительства  Ленинградской области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 декабря 2010 года N 383 «Об утверждении результатов государственной кадастровой оценки земель садоводческих, огороднических и дачных объединений граждан на территории Ленинградской области»</a:t>
                      </a:r>
                      <a:endParaRPr lang="ru-RU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0" marB="0"/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49438" y="1600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725" y="5868514"/>
            <a:ext cx="9721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случае изменения характеристик или оспаривания, дата кадастровой стоимости иная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4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9906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25" y="-2563"/>
            <a:ext cx="250853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8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1151" y="598813"/>
            <a:ext cx="94843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</a:t>
            </a: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объектов </a:t>
            </a: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недвижимости, подлежащих государственной кадастровой оценке </a:t>
            </a: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2019 году</a:t>
            </a:r>
            <a:endParaRPr 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939800" y="3056467"/>
            <a:ext cx="1921933" cy="643466"/>
          </a:xfrm>
          <a:custGeom>
            <a:avLst/>
            <a:gdLst>
              <a:gd name="connsiteX0" fmla="*/ 0 w 1921933"/>
              <a:gd name="connsiteY0" fmla="*/ 626533 h 643466"/>
              <a:gd name="connsiteX1" fmla="*/ 397933 w 1921933"/>
              <a:gd name="connsiteY1" fmla="*/ 0 h 643466"/>
              <a:gd name="connsiteX2" fmla="*/ 1921933 w 1921933"/>
              <a:gd name="connsiteY2" fmla="*/ 0 h 643466"/>
              <a:gd name="connsiteX3" fmla="*/ 1278467 w 1921933"/>
              <a:gd name="connsiteY3" fmla="*/ 643466 h 64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933" h="643466">
                <a:moveTo>
                  <a:pt x="0" y="626533"/>
                </a:moveTo>
                <a:lnTo>
                  <a:pt x="397933" y="0"/>
                </a:lnTo>
                <a:lnTo>
                  <a:pt x="1921933" y="0"/>
                </a:lnTo>
                <a:lnTo>
                  <a:pt x="1278467" y="6434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037535"/>
              </p:ext>
            </p:extLst>
          </p:nvPr>
        </p:nvGraphicFramePr>
        <p:xfrm>
          <a:off x="384030" y="1982641"/>
          <a:ext cx="9137939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93971">
                  <a:extLst>
                    <a:ext uri="{9D8B030D-6E8A-4147-A177-3AD203B41FA5}">
                      <a16:colId xmlns:a16="http://schemas.microsoft.com/office/drawing/2014/main" xmlns="" val="3683358790"/>
                    </a:ext>
                  </a:extLst>
                </a:gridCol>
                <a:gridCol w="2044931">
                  <a:extLst>
                    <a:ext uri="{9D8B030D-6E8A-4147-A177-3AD203B41FA5}">
                      <a16:colId xmlns:a16="http://schemas.microsoft.com/office/drawing/2014/main" xmlns="" val="4200070339"/>
                    </a:ext>
                  </a:extLst>
                </a:gridCol>
                <a:gridCol w="1299037">
                  <a:extLst>
                    <a:ext uri="{9D8B030D-6E8A-4147-A177-3AD203B41FA5}">
                      <a16:colId xmlns:a16="http://schemas.microsoft.com/office/drawing/2014/main" xmlns="" val="209414705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Категория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Кол-во объектов (шт.)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То же в %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144877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Земли населенных пунктов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622 525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49,027%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220865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Земли сельскохозяйственного назначения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647 185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50,969%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334231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Земли водного фонда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0,004%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854437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Итого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1 269 765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52625418"/>
                  </a:ext>
                </a:extLst>
              </a:tr>
            </a:tbl>
          </a:graphicData>
        </a:graphic>
      </p:graphicFrame>
      <p:sp>
        <p:nvSpPr>
          <p:cNvPr id="13" name="Подзаголовок 2"/>
          <p:cNvSpPr txBox="1">
            <a:spLocks/>
          </p:cNvSpPr>
          <p:nvPr/>
        </p:nvSpPr>
        <p:spPr>
          <a:xfrm>
            <a:off x="6849533" y="6405916"/>
            <a:ext cx="2879044" cy="3429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0488" lvl="5" indent="-90488" algn="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ГБУ ЛО «ЛенКадОценка»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1000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9906000" cy="6867027"/>
            <a:chOff x="0" y="0"/>
            <a:chExt cx="9906000" cy="68670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237027"/>
              <a:ext cx="9906000" cy="6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327027"/>
              <a:ext cx="9906000" cy="54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17027"/>
              <a:ext cx="9906000" cy="45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flipH="1">
              <a:off x="0" y="0"/>
              <a:ext cx="9906000" cy="252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flipH="1">
              <a:off x="0" y="0"/>
              <a:ext cx="9906000" cy="18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0" y="0"/>
              <a:ext cx="9906000" cy="10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25" y="-2563"/>
            <a:ext cx="396413" cy="254563"/>
          </a:xfrm>
        </p:spPr>
        <p:txBody>
          <a:bodyPr/>
          <a:lstStyle/>
          <a:p>
            <a:fld id="{E8AE8A13-AE65-43EF-993D-4C4120333F30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9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4260" y="726634"/>
            <a:ext cx="94843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</a:t>
            </a: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объектов </a:t>
            </a: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недвижимости, подлежащих государственной кадастровой оценке </a:t>
            </a: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2019 году</a:t>
            </a:r>
            <a:endParaRPr 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939800" y="3056467"/>
            <a:ext cx="1921933" cy="643466"/>
          </a:xfrm>
          <a:custGeom>
            <a:avLst/>
            <a:gdLst>
              <a:gd name="connsiteX0" fmla="*/ 0 w 1921933"/>
              <a:gd name="connsiteY0" fmla="*/ 626533 h 643466"/>
              <a:gd name="connsiteX1" fmla="*/ 397933 w 1921933"/>
              <a:gd name="connsiteY1" fmla="*/ 0 h 643466"/>
              <a:gd name="connsiteX2" fmla="*/ 1921933 w 1921933"/>
              <a:gd name="connsiteY2" fmla="*/ 0 h 643466"/>
              <a:gd name="connsiteX3" fmla="*/ 1278467 w 1921933"/>
              <a:gd name="connsiteY3" fmla="*/ 643466 h 64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933" h="643466">
                <a:moveTo>
                  <a:pt x="0" y="626533"/>
                </a:moveTo>
                <a:lnTo>
                  <a:pt x="397933" y="0"/>
                </a:lnTo>
                <a:lnTo>
                  <a:pt x="1921933" y="0"/>
                </a:lnTo>
                <a:lnTo>
                  <a:pt x="1278467" y="6434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710446"/>
              </p:ext>
            </p:extLst>
          </p:nvPr>
        </p:nvGraphicFramePr>
        <p:xfrm>
          <a:off x="303792" y="2024112"/>
          <a:ext cx="9365254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36300">
                  <a:extLst>
                    <a:ext uri="{9D8B030D-6E8A-4147-A177-3AD203B41FA5}">
                      <a16:colId xmlns:a16="http://schemas.microsoft.com/office/drawing/2014/main" xmlns="" val="1084779257"/>
                    </a:ext>
                  </a:extLst>
                </a:gridCol>
                <a:gridCol w="1712422">
                  <a:extLst>
                    <a:ext uri="{9D8B030D-6E8A-4147-A177-3AD203B41FA5}">
                      <a16:colId xmlns:a16="http://schemas.microsoft.com/office/drawing/2014/main" xmlns="" val="2070448638"/>
                    </a:ext>
                  </a:extLst>
                </a:gridCol>
                <a:gridCol w="2211185">
                  <a:extLst>
                    <a:ext uri="{9D8B030D-6E8A-4147-A177-3AD203B41FA5}">
                      <a16:colId xmlns:a16="http://schemas.microsoft.com/office/drawing/2014/main" xmlns="" val="2646559202"/>
                    </a:ext>
                  </a:extLst>
                </a:gridCol>
                <a:gridCol w="1205347">
                  <a:extLst>
                    <a:ext uri="{9D8B030D-6E8A-4147-A177-3AD203B41FA5}">
                      <a16:colId xmlns:a16="http://schemas.microsoft.com/office/drawing/2014/main" xmlns="" val="306545487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Категория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Суммарная площадь, га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Суммарная площадь, кв. м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То же в %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707909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Земли водного фонда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19 252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192 524 157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0,70%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063659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Земли сельскохозяйственного назначения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2 515 998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25 159 976 684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92,08%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74723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Земли населенных пунктов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197 014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1 970 140 229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7,21%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20376859"/>
                  </a:ext>
                </a:extLst>
              </a:tr>
            </a:tbl>
          </a:graphicData>
        </a:graphic>
      </p:graphicFrame>
      <p:sp>
        <p:nvSpPr>
          <p:cNvPr id="13" name="Подзаголовок 2"/>
          <p:cNvSpPr txBox="1">
            <a:spLocks/>
          </p:cNvSpPr>
          <p:nvPr/>
        </p:nvSpPr>
        <p:spPr>
          <a:xfrm>
            <a:off x="6849533" y="6405916"/>
            <a:ext cx="2879044" cy="3429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0488" lvl="5" indent="-90488" algn="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ГБУ ЛО «ЛенКадОценка»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3169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CC6600"/>
            </a:gs>
            <a:gs pos="100000">
              <a:srgbClr val="CC6600">
                <a:alpha val="0"/>
              </a:srgbClr>
            </a:gs>
          </a:gsLst>
          <a:lin ang="108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18778</TotalTime>
  <Words>1793</Words>
  <Application>Microsoft Office PowerPoint</Application>
  <PresentationFormat>Лист A4 (210x297 мм)</PresentationFormat>
  <Paragraphs>489</Paragraphs>
  <Slides>26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Тема Office</vt:lpstr>
      <vt:lpstr>Государственная кадастровая оценка в Ленинградской области 2019</vt:lpstr>
      <vt:lpstr>Нормативно-правовое регулирование </vt:lpstr>
      <vt:lpstr>Нормативно-правовое регулирование </vt:lpstr>
      <vt:lpstr>Нормативно-правовое регулирование </vt:lpstr>
      <vt:lpstr>Нормативно-правовое регулирование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Выборочный анализ данных реестра недвижимости (объектов оценки)</dc:title>
  <dc:creator>Hewlett-Packard Company</dc:creator>
  <cp:lastModifiedBy>Бойко Андрей Юрьевич</cp:lastModifiedBy>
  <cp:revision>556</cp:revision>
  <cp:lastPrinted>2019-10-04T05:47:58Z</cp:lastPrinted>
  <dcterms:created xsi:type="dcterms:W3CDTF">2018-02-05T06:02:37Z</dcterms:created>
  <dcterms:modified xsi:type="dcterms:W3CDTF">2019-10-04T05:53:19Z</dcterms:modified>
</cp:coreProperties>
</file>